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Outfit Extra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8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5915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06732" y="1663045"/>
            <a:ext cx="97030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Safety Object Detection in Space Station Environment using YOLOv8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1006732" y="4129544"/>
            <a:ext cx="97030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Team : Code </a:t>
            </a:r>
            <a:r>
              <a:rPr lang="en-US" sz="2000" b="1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Shastraa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| GLA University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1006732" y="4747597"/>
            <a:ext cx="97030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Led by Bhushan Sharma | ibhushansharmai@gmail.com</a:t>
            </a:r>
            <a:endParaRPr lang="en-US" sz="2000" dirty="0"/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F5E0704D-B4E8-C779-A4F1-E72E7FBE0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33413"/>
            <a:ext cx="6853595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 &amp; Future Directions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171783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Achievements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793790" y="2272070"/>
            <a:ext cx="479281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Developed a robust safety equipment detection system achieving 0.798 mAP@50 with real-time capability (2.2 </a:t>
            </a:r>
            <a:r>
              <a:rPr lang="en-US" sz="1500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ms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inference per image).</a:t>
            </a:r>
          </a:p>
        </p:txBody>
      </p:sp>
      <p:sp>
        <p:nvSpPr>
          <p:cNvPr id="6" name="Text 3"/>
          <p:cNvSpPr/>
          <p:nvPr/>
        </p:nvSpPr>
        <p:spPr>
          <a:xfrm>
            <a:off x="793790" y="3264575"/>
            <a:ext cx="449219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Oxygen and Nitrogen Tanks: &gt; </a:t>
            </a: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92% detection 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accuracy with strong precision and recall.</a:t>
            </a:r>
            <a:endParaRPr lang="en-IN" sz="15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948708"/>
            <a:ext cx="4604928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Precision (0.896): Ensures reliable and accurate safety monitoring.</a:t>
            </a:r>
          </a:p>
        </p:txBody>
      </p:sp>
      <p:sp>
        <p:nvSpPr>
          <p:cNvPr id="8" name="Text 5"/>
          <p:cNvSpPr/>
          <p:nvPr/>
        </p:nvSpPr>
        <p:spPr>
          <a:xfrm>
            <a:off x="793790" y="4632841"/>
            <a:ext cx="449219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Demonstrated balanced performance across varied environmental conditions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93790" y="5343186"/>
            <a:ext cx="460492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Established comprehensive evaluation framework for safety-critical applications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933749" y="1465880"/>
            <a:ext cx="3543062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Research Directions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6450904" y="2170985"/>
            <a:ext cx="502590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 detection taxonomy to include additional safety equipment categories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450904" y="3163490"/>
            <a:ext cx="502590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 model architecture for edge device deployment with real-time alert systems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450904" y="4155995"/>
            <a:ext cx="502590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Investigate advanced architectures including DETR and YOLOv10 variants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450904" y="5148500"/>
            <a:ext cx="502590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Incorporate temporal analysis using video stream processing for enhanced monitoring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676373" y="6141005"/>
            <a:ext cx="480043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 multi-modal fusion approaches combining visual and sensor data</a:t>
            </a:r>
            <a:endParaRPr lang="en-US" sz="1500" dirty="0"/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8E162D94-7BCF-E043-F719-6885BCC78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356" y="619482"/>
            <a:ext cx="4221718" cy="527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Methodology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274356" y="1400413"/>
            <a:ext cx="168831" cy="210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6274356" y="1664375"/>
            <a:ext cx="7568089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6274356" y="1794510"/>
            <a:ext cx="2482810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Selection: YOLOv8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274356" y="2159556"/>
            <a:ext cx="7568089" cy="540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Selected YOLOv8 for its optimal speed-accuracy balance, enabling real-time object detection deployment in critical space station safety monitoring applications.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274356" y="2995017"/>
            <a:ext cx="168831" cy="210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6274356" y="3258979"/>
            <a:ext cx="7568089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0" name="Text 7"/>
          <p:cNvSpPr/>
          <p:nvPr/>
        </p:nvSpPr>
        <p:spPr>
          <a:xfrm>
            <a:off x="6274356" y="3389114"/>
            <a:ext cx="2110859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Preprocessing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274356" y="3754160"/>
            <a:ext cx="7568089" cy="540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Images standardized to 640×640 resolution with advanced augmentation techniques including rotation, brightness adjustment, and noise injection to enhance model robustness.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6274356" y="4589621"/>
            <a:ext cx="168831" cy="210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6274356" y="4853583"/>
            <a:ext cx="7568089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4" name="Text 11"/>
          <p:cNvSpPr/>
          <p:nvPr/>
        </p:nvSpPr>
        <p:spPr>
          <a:xfrm>
            <a:off x="6274356" y="4983718"/>
            <a:ext cx="2110859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Training Strategy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274356" y="5348764"/>
            <a:ext cx="7568089" cy="540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Leveraged transfer learning from COCO pre-trained weights, with hyperparameter optimization for learning rate and batch size, followed by fine-tuning on custom safety equipment dataset.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274356" y="6184225"/>
            <a:ext cx="168831" cy="210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6274356" y="6448187"/>
            <a:ext cx="7568089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8" name="Text 15"/>
          <p:cNvSpPr/>
          <p:nvPr/>
        </p:nvSpPr>
        <p:spPr>
          <a:xfrm>
            <a:off x="6274356" y="6578322"/>
            <a:ext cx="2110859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Evaluation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6274356" y="6943368"/>
            <a:ext cx="7568089" cy="540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Comprehensive assessment using standard computer vision metrics: mean Average Precision (mAP), Precision, and Recall across validation set to ensure deployment readiness.</a:t>
            </a:r>
            <a:endParaRPr lang="en-US" sz="1300" dirty="0"/>
          </a:p>
        </p:txBody>
      </p:sp>
      <p:pic>
        <p:nvPicPr>
          <p:cNvPr id="20" name="Image 0" descr="preencoded.png">
            <a:extLst>
              <a:ext uri="{FF2B5EF4-FFF2-40B4-BE49-F238E27FC236}">
                <a16:creationId xmlns:a16="http://schemas.microsoft.com/office/drawing/2014/main" id="{A90BCE5A-6883-2E88-3339-AE0E11C52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2136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Detection Results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630952" y="1319182"/>
            <a:ext cx="11331405" cy="1083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trained YOLOv8 model successfully identifies critical safety equipment across diverse space station environments </a:t>
            </a:r>
          </a:p>
          <a:p>
            <a:pPr marL="0" indent="0">
              <a:lnSpc>
                <a:spcPts val="18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with high accuracy and real-time performance capabilities.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30952" y="2026769"/>
            <a:ext cx="592016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mAP Scores (Final Epoch)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30952" y="2454204"/>
            <a:ext cx="592016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mAP@50: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0.798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30952" y="2800557"/>
            <a:ext cx="592016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mAP@50-95: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0.681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30952" y="3424475"/>
            <a:ext cx="592016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Accuracy Comparisons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630952" y="3851909"/>
            <a:ext cx="592016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Precision (89.6%)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→ Very few false positives; strong reliability.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30952" y="4493061"/>
            <a:ext cx="592016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Moderate Recall (71.8%)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→ Most safety objects are detected, but some smaller items missed.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30952" y="5134212"/>
            <a:ext cx="592016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Top Performers: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Fire Extinguisher, </a:t>
            </a:r>
            <a:r>
              <a:rPr lang="en-US" sz="16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Oxygen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Tank, and </a:t>
            </a:r>
            <a:r>
              <a:rPr lang="en-US" sz="16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Nitrogen Tanks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achieve near-perfect detection.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30952" y="5775364"/>
            <a:ext cx="592016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Improvement Areas: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First Aid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and </a:t>
            </a:r>
            <a:r>
              <a:rPr lang="en-US" sz="1600" i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Emergency Phone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detection can be enhanced.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30952" y="6416516"/>
            <a:ext cx="592016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Overall Performance: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Balanced accuracy with strong generalization after extended training.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162318" y="1905714"/>
            <a:ext cx="768179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17" name="Text 13"/>
          <p:cNvSpPr/>
          <p:nvPr/>
        </p:nvSpPr>
        <p:spPr>
          <a:xfrm>
            <a:off x="1272778" y="7090172"/>
            <a:ext cx="12416433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24C27B2-E90F-4390-54A1-22D36DE44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004" y="1931908"/>
            <a:ext cx="7573804" cy="3786902"/>
          </a:xfrm>
          <a:prstGeom prst="rect">
            <a:avLst/>
          </a:prstGeom>
        </p:spPr>
      </p:pic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E4A67F67-547E-FA11-9E4D-6971C107A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02" y="608528"/>
            <a:ext cx="1411367" cy="2836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1107877"/>
            <a:ext cx="3596045" cy="449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Metrics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767002" y="2056923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Performance Metrics :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67002" y="2448757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Precision: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0.860 - Low false positive rate (86% reliability)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767002" y="2840592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Recall: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0.622 - Good object coverage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59502" y="3739275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Confusion Matrix Analysis :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759502" y="4131109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Top Performers: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OxygenTank (98.3%), NitrogenTank (98.9%) accuracy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759502" y="4561803"/>
            <a:ext cx="8201634" cy="26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Detection Challenges: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EmergencyPhone and </a:t>
            </a:r>
            <a:r>
              <a:rPr lang="en-US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FireExtinguisher</a:t>
            </a: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show some confusion with background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767002" y="5216052"/>
            <a:ext cx="7425020" cy="751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Overall Balance: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Good foreground-background separation</a:t>
            </a:r>
          </a:p>
          <a:p>
            <a:pPr marL="0" indent="0" algn="l">
              <a:lnSpc>
                <a:spcPts val="1800"/>
              </a:lnSpc>
              <a:buNone/>
            </a:pP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</a:t>
            </a: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Top Performers: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OxygenTank (98.3%), NitrogenTank (98.9%) accuracy</a:t>
            </a:r>
            <a:endParaRPr lang="en-US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rcRect l="3098" r="9592"/>
          <a:stretch>
            <a:fillRect/>
          </a:stretch>
        </p:blipFill>
        <p:spPr>
          <a:xfrm>
            <a:off x="8342334" y="804674"/>
            <a:ext cx="6094788" cy="523535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68304" y="5436034"/>
            <a:ext cx="8380095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dirty="0"/>
          </a:p>
        </p:txBody>
      </p:sp>
      <p:sp>
        <p:nvSpPr>
          <p:cNvPr id="14" name="Text 10"/>
          <p:cNvSpPr/>
          <p:nvPr/>
        </p:nvSpPr>
        <p:spPr>
          <a:xfrm>
            <a:off x="774502" y="7449264"/>
            <a:ext cx="1308139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34F123A2-4530-65E3-83C9-9A997FCD0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15026" y="774263"/>
            <a:ext cx="12621586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Training Duration Impact Analysis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1020872" y="1927502"/>
            <a:ext cx="1300989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Comparative evaluation reveals the critical importance of adequate training epochs for achieving robust detection performance in safety-critical applications.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321966" y="2998189"/>
            <a:ext cx="3529251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200 Epochs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2321966" y="3712564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confidence scores across all object classes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321966" y="4437416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Precise bounding box alignment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321966" y="4835561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Consistent and accurate labeling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321966" y="5233706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Robust feature extraction and generalization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21966" y="5958559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Production-ready performance metrics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437620" y="2836979"/>
            <a:ext cx="3529251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10 Epochs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8437620" y="3551354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Inconsistent and low confidence predictions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437620" y="4276206"/>
            <a:ext cx="35292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Poor bounding box precision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437620" y="4674351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Frequent mislabeling and missed detections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37620" y="5399204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Underfitted model with limited learning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37620" y="6124056"/>
            <a:ext cx="352925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Insufficient for deployment scenarios</a:t>
            </a:r>
            <a:endParaRPr lang="en-US" sz="1600" dirty="0"/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B9158791-75A4-EF78-0EEA-6D15EB78E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5726"/>
            <a:ext cx="8933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Test Image Detection Comparison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081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Side-by-side comparison demonstrates the dramatic performance improvement achieved through extended training duration and optimization.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64580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200-epoch model exhibits superior bounding box precision, consistent high-confidence predictions, and accurate multi-class detection compared to the undertrained 10-epoch baseline.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121B45-2C8E-4E92-32C5-4555FE0DB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81402"/>
            <a:ext cx="5519328" cy="31046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343D2A-42D7-27C5-4FE4-F5B5D6757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031815"/>
            <a:ext cx="5607483" cy="3154209"/>
          </a:xfrm>
          <a:prstGeom prst="rect">
            <a:avLst/>
          </a:prstGeom>
        </p:spPr>
      </p:pic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15A7DF52-0D16-C938-F2D3-4829326383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8802"/>
            <a:ext cx="103502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Quantitative Performance Comparison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20988" y="2065496"/>
            <a:ext cx="12815623" cy="4280059"/>
          </a:xfrm>
          <a:prstGeom prst="roundRect">
            <a:avLst>
              <a:gd name="adj" fmla="val 222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343" y="1665036"/>
            <a:ext cx="12800648" cy="10584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8453" y="1989101"/>
            <a:ext cx="3390677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Evaluation Aspect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011770" y="1989101"/>
            <a:ext cx="4026978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10 Epoch Model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571455" y="1989101"/>
            <a:ext cx="4030721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200 Epoch Model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1028343" y="2315356"/>
            <a:ext cx="12800648" cy="10584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88453" y="2639420"/>
            <a:ext cx="3390677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Detection Accuracy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011770" y="2510461"/>
            <a:ext cx="4026978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Less accurate with uncertain detections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mAP50 ≈ 0.70, mAP50-95 ≈ 0.57</a:t>
            </a:r>
            <a:endParaRPr lang="en-US" sz="16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571336" y="2470528"/>
            <a:ext cx="4030721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Highly accurate and reliable detections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mAP50 ≈ 0.80, mAP50-95 ≈ 0.68</a:t>
            </a:r>
            <a:endParaRPr lang="en-US" sz="16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1028343" y="2965675"/>
            <a:ext cx="12800648" cy="10584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3" name="Text 11"/>
          <p:cNvSpPr/>
          <p:nvPr/>
        </p:nvSpPr>
        <p:spPr>
          <a:xfrm>
            <a:off x="1088453" y="3425826"/>
            <a:ext cx="3390677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Confidence Scores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011770" y="3331748"/>
            <a:ext cx="4026978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 and inconsistent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Precision ≈ 0.87, Recall ≈ 0.62</a:t>
            </a:r>
            <a:endParaRPr lang="en-US" sz="16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571455" y="3338515"/>
            <a:ext cx="4030721" cy="590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and stable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Precision ≈ 0.90, Recall ≈ 0.72</a:t>
            </a:r>
            <a:endParaRPr lang="en-US" sz="16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1028343" y="4024074"/>
            <a:ext cx="12800648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88453" y="4167783"/>
            <a:ext cx="33906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Bounding Boxes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011770" y="4371067"/>
            <a:ext cx="40269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Box Loss ≈ 0.55 (</a:t>
            </a:r>
            <a:r>
              <a:rPr lang="en-US" sz="1750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val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 rough alignment</a:t>
            </a:r>
          </a:p>
        </p:txBody>
      </p:sp>
      <p:sp>
        <p:nvSpPr>
          <p:cNvPr id="19" name="Text 17"/>
          <p:cNvSpPr/>
          <p:nvPr/>
        </p:nvSpPr>
        <p:spPr>
          <a:xfrm>
            <a:off x="9571455" y="4370901"/>
            <a:ext cx="40307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Box Loss reduced, well-aligned</a:t>
            </a: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1028343" y="5037296"/>
            <a:ext cx="12800648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88453" y="5181005"/>
            <a:ext cx="33906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Label Consistency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5011770" y="5181005"/>
            <a:ext cx="402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Occasional mislabels or missing labels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571455" y="5181005"/>
            <a:ext cx="40307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Consistent and correct labeling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1028343" y="5687616"/>
            <a:ext cx="12800648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88453" y="5831324"/>
            <a:ext cx="33906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Overall Performance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5011770" y="5831324"/>
            <a:ext cx="402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Undertrained and less effective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9571455" y="5831324"/>
            <a:ext cx="40307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Well-trained with strong recognition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3790" y="660070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systematic comparison underscores the necessity of adequate training duration for deployment in safety-critical space station monitoring applications.</a:t>
            </a:r>
            <a:endParaRPr lang="en-US" sz="1750" dirty="0"/>
          </a:p>
        </p:txBody>
      </p:sp>
      <p:pic>
        <p:nvPicPr>
          <p:cNvPr id="29" name="Image 0" descr="preencoded.png">
            <a:extLst>
              <a:ext uri="{FF2B5EF4-FFF2-40B4-BE49-F238E27FC236}">
                <a16:creationId xmlns:a16="http://schemas.microsoft.com/office/drawing/2014/main" id="{DCF36EA7-A4AE-56D3-FD65-91DCFC20F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3543" y="887611"/>
            <a:ext cx="5079206" cy="419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Technical Challenges &amp; Solutions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23543" y="1508997"/>
            <a:ext cx="12601436" cy="2417820"/>
          </a:xfrm>
          <a:prstGeom prst="roundRect">
            <a:avLst>
              <a:gd name="adj" fmla="val 5087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Shape 2"/>
          <p:cNvSpPr/>
          <p:nvPr/>
        </p:nvSpPr>
        <p:spPr>
          <a:xfrm>
            <a:off x="708303" y="1508998"/>
            <a:ext cx="64012" cy="2417820"/>
          </a:xfrm>
          <a:prstGeom prst="roundRect">
            <a:avLst>
              <a:gd name="adj" fmla="val 92580"/>
            </a:avLst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918805" y="1658541"/>
            <a:ext cx="2116519" cy="4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Class Imbalance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10303" y="2102799"/>
            <a:ext cx="7720187" cy="402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Challenge: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Uneven distribution of training samples across safety equipment categories leading to biased predictions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918805" y="2599543"/>
            <a:ext cx="7720187" cy="402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Solution: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Implemented weighted loss function combined with targeted data augmentation for underrepresented classes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918804" y="3245723"/>
            <a:ext cx="7720187" cy="402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Impact: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Achieved balanced detection performance across all equipment types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772315" y="3965808"/>
            <a:ext cx="12552664" cy="3018248"/>
          </a:xfrm>
          <a:prstGeom prst="roundRect">
            <a:avLst>
              <a:gd name="adj" fmla="val 4426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56822" y="4045274"/>
            <a:ext cx="64012" cy="3094114"/>
          </a:xfrm>
          <a:prstGeom prst="roundRect">
            <a:avLst>
              <a:gd name="adj" fmla="val 92580"/>
            </a:avLst>
          </a:prstGeom>
          <a:solidFill>
            <a:srgbClr val="5E4CE6"/>
          </a:solidFill>
          <a:ln/>
        </p:spPr>
      </p:sp>
      <p:sp>
        <p:nvSpPr>
          <p:cNvPr id="12" name="Text 9"/>
          <p:cNvSpPr/>
          <p:nvPr/>
        </p:nvSpPr>
        <p:spPr>
          <a:xfrm>
            <a:off x="967577" y="4115351"/>
            <a:ext cx="2277298" cy="4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Small Object Detection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918805" y="4631989"/>
            <a:ext cx="11859075" cy="805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Challenge: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Fire alarms and emergency phones proved difficult to detect due to small spatial footprints in high-resolution imagery</a:t>
            </a:r>
          </a:p>
          <a:p>
            <a:pPr marL="0" indent="0" algn="l">
              <a:buNone/>
            </a:pPr>
            <a:endParaRPr lang="en-US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967577" y="5368372"/>
            <a:ext cx="7720187" cy="402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Solution: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Enhanced feature attention mechanisms with optimized anchor box configurations for small-scale objects</a:t>
            </a: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967577" y="5913791"/>
            <a:ext cx="7720187" cy="402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Impact:</a:t>
            </a: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Achieved 25% recall improvement for small object categories</a:t>
            </a:r>
            <a:endParaRPr lang="en-US" dirty="0"/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07DFD688-63A5-C8C0-B542-C8BADAD61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00869" y="616385"/>
            <a:ext cx="539412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Advanced Challenge Mitigation</a:t>
            </a:r>
            <a:endParaRPr lang="en-US" sz="2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154" y="1688126"/>
            <a:ext cx="737116" cy="25880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85235" y="1781949"/>
            <a:ext cx="221563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Environmental Variability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985234" y="2159734"/>
            <a:ext cx="6983401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Challenge: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Space station clutter, variable lighting conditions, and object occlusion compromised detection reliability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985235" y="2999601"/>
            <a:ext cx="6161734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Solution: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Comprehensive augmentation suite simulating diverse environmental conditions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985234" y="3603724"/>
            <a:ext cx="635211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Outcome: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Robust real-world performance across lighting and clutter scenarios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154" y="4276189"/>
            <a:ext cx="737116" cy="282380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85235" y="4370010"/>
            <a:ext cx="202525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Similar Class Confusion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985235" y="4747796"/>
            <a:ext cx="6161734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Challenge: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Visual similarity between oxygen and nitrogen tanks caused frequent misclassification errors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985235" y="5587663"/>
            <a:ext cx="5718272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Solution: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Feature refinement through hard example mining focused on subtle distinguishing characteristics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985234" y="6427530"/>
            <a:ext cx="546775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Outcome:</a:t>
            </a: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Achieved &gt;98% inter-class distinction accuracy</a:t>
            </a:r>
            <a:endParaRPr lang="en-US" sz="16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0831" y="1221212"/>
            <a:ext cx="3450815" cy="2588064"/>
          </a:xfrm>
          <a:prstGeom prst="rect">
            <a:avLst/>
          </a:prstGeom>
        </p:spPr>
      </p:pic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6864" y="4075212"/>
            <a:ext cx="4149476" cy="3328266"/>
          </a:xfrm>
          <a:prstGeom prst="rect">
            <a:avLst/>
          </a:prstGeom>
        </p:spPr>
      </p:pic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D3430548-4748-0CBE-1C00-AA50E39B97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6962" y="368206"/>
            <a:ext cx="1411367" cy="2836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863</Words>
  <Application>Microsoft Office PowerPoint</Application>
  <PresentationFormat>Custom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Outfit Extra Bold</vt:lpstr>
      <vt:lpstr>Arial</vt:lpstr>
      <vt:lpstr>Arimo</vt:lpstr>
      <vt:lpstr>Outfit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Arpit Pandey</cp:lastModifiedBy>
  <cp:revision>7</cp:revision>
  <dcterms:created xsi:type="dcterms:W3CDTF">2025-10-18T05:32:22Z</dcterms:created>
  <dcterms:modified xsi:type="dcterms:W3CDTF">2025-10-19T05:23:32Z</dcterms:modified>
</cp:coreProperties>
</file>